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C08B1B-84FF-4A58-A4EB-D8769328C5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47854F3E-A152-4B7F-86A4-2184F4473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81DECB2-5123-4FF0-86C9-AA7CDB206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528BE28-AC33-45D6-93A7-FD4E07361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FE8F449-ED6B-41E0-9A9E-2B85FFF0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3832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F30C4E7-9C99-4F38-9888-A85DA83D99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5DA9C20-5A3C-4DB6-8708-B6FF50161F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F25D760-A04C-433C-A468-754030F8C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2A1D68D-E473-46F1-B7E9-905E59432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57C9F5A-4836-457C-8BFB-AFE125240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62177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EF9A66E-8C9E-4808-B4AF-31D3E66688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041C4E4F-39A9-4F37-8971-C3438A671E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AA5E7B-963B-46CF-B5C9-37B9900D0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A3AADF2-92D8-49B8-8AFA-42F2E3C5C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7C12F7D-0CAD-4A6B-807C-968E04B0B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18548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15499FD-3A1F-4B85-BE46-8D2365514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40A69CE-CB59-4B91-9793-68A597C13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37E8031-72AD-4941-88D1-6BEE9643A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E39873-1CFA-42C5-A3AE-9A95D26E55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B9F6511-0853-4F2C-B02C-599072062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297896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38F4C40-2A49-4DF8-A6BA-94B35FA73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C9FAFDF-7827-4DE3-8F48-BB52382A8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41F6072-11FE-4055-B780-BD06BDDC7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63AF1A8-CA95-4447-A82B-DB4790B19D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9C12A08-5C8C-423F-BE5B-0BFA1D9702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9483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C275960-EC13-4C0D-89EA-CB0DC8AF6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00B36D3-2608-4718-9181-5E2FE228FD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6954A9F-B7B6-4D03-BA49-6B06704BDB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EC0DDEB6-8042-49E4-A9B8-D9C55E75F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DC60945-3DC3-4DD9-A2DD-76D1BC4C6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CD3A3D-068E-44D9-A873-144FBA533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775864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88E0F-C1A0-4961-83A0-F2F4130DF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4710696F-8DF8-43DF-B4D1-D3BA172143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3CBFCAF-4DBD-4163-9C91-9F1480E641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2101FCF4-9541-435F-809A-40E0365C95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4CB6558-3E2D-4A20-B7A9-9624519DBF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3B403C29-3988-4BA7-9AA7-0191EAFA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FAB03A8-C8AB-482B-ABE9-F3EF90C3F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63A63CFC-5F3B-4723-9B6B-D2FE9BCE8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25959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1C31C77-400E-4BB1-8E3A-94A50B3AA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A8F6F0B-8DD7-4F56-976C-7DE85D82E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879E950-B3AF-425A-A5B7-8E6107947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E5FB339-8330-42FB-B2E2-51EF7B151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31050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43F043B7-CA6E-431F-8F9B-6BEE544DF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838903C-68C9-42B2-BF3D-BE8CE31CD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76E775A-6A52-4154-B43C-666F682D1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874012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F76236F-1C34-4657-8F5E-3388FABC6D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E19732-F4E9-41B1-8F27-5FEA84297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A562F50-C044-4187-B428-FB60B6D56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CAF3902C-03B2-4F5B-A6DD-3B464297E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DF8EE60C-BF20-48E4-9C01-8417A9910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C0AA38-0537-4955-B60D-B78B77A73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118355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4054232-889F-46D5-B9D0-C5EC146E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FD73EFF0-65DE-4D9B-83D0-74977B173C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D1BA0461-AC9E-4910-BA87-2FD3E42BE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77CC73D6-E6F5-4991-A188-7E86D7B00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14A56243-B530-4539-97E9-CD4AD2D8D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B6CDC66-FEF5-410A-AC79-1EFBCCA41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45420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BD4570A-DA3D-4507-8C0D-8CA655F37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sv-FI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702D25-DAD4-4FA0-8089-DCC7B0513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F0692DA-A735-4F71-94BA-376F3A05B2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AE118-3F81-47DF-8ACB-692249863780}" type="datetimeFigureOut">
              <a:rPr lang="sv-FI" smtClean="0"/>
              <a:t>10-02-2020</a:t>
            </a:fld>
            <a:endParaRPr lang="sv-FI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A6BE9B9-A250-4E99-A061-B3C8334BB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27A8219-665F-496F-9AE3-CB6A97273D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A9EC4-3AD8-4041-BBA4-B0720083A1A4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42770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90E7006-F9F4-463F-8575-9E1DF2AD4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8A706DC-9304-44B8-BC38-28B82B1B3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2735"/>
            <a:ext cx="9144000" cy="989937"/>
          </a:xfrm>
        </p:spPr>
        <p:txBody>
          <a:bodyPr>
            <a:noAutofit/>
          </a:bodyPr>
          <a:lstStyle/>
          <a:p>
            <a:r>
              <a:rPr lang="sv-FI" sz="6600" b="1" dirty="0"/>
              <a:t>Kort om isländska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78F843-368B-4EAE-801A-49C5895C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370338"/>
            <a:ext cx="9306757" cy="3542190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dirty="0"/>
              <a:t>Isländska är liksom norska ett västnordiskt språk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dirty="0"/>
              <a:t>Språket talas av ca 300.000 personer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dirty="0"/>
              <a:t>Isländska har likheter med bl.a. färöiska, norska dialekter och andra gamla nordiska dialekter (bl.a. </a:t>
            </a:r>
            <a:r>
              <a:rPr lang="sv-FI" dirty="0" err="1"/>
              <a:t>närpesiska</a:t>
            </a:r>
            <a:r>
              <a:rPr lang="sv-FI" dirty="0"/>
              <a:t>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dirty="0"/>
              <a:t>Den isländska kulturen och språket är en kvarleva av det fornnordiska. För ca 1000 år sedan talade man i Skandinavien ungefär som man idag gör på Island</a:t>
            </a:r>
          </a:p>
        </p:txBody>
      </p:sp>
    </p:spTree>
    <p:extLst>
      <p:ext uri="{BB962C8B-B14F-4D97-AF65-F5344CB8AC3E}">
        <p14:creationId xmlns:p14="http://schemas.microsoft.com/office/powerpoint/2010/main" val="287244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90E7006-F9F4-463F-8575-9E1DF2AD4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8A706DC-9304-44B8-BC38-28B82B1B3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2735"/>
            <a:ext cx="9144000" cy="989937"/>
          </a:xfrm>
        </p:spPr>
        <p:txBody>
          <a:bodyPr>
            <a:noAutofit/>
          </a:bodyPr>
          <a:lstStyle/>
          <a:p>
            <a:r>
              <a:rPr lang="sv-FI" sz="6600" b="1" dirty="0"/>
              <a:t>Isländska alfabetet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78F843-368B-4EAE-801A-49C5895C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1748901"/>
            <a:ext cx="10247791" cy="4696364"/>
          </a:xfrm>
        </p:spPr>
        <p:txBody>
          <a:bodyPr/>
          <a:lstStyle/>
          <a:p>
            <a:pPr algn="l"/>
            <a:r>
              <a:rPr lang="pt-BR" dirty="0"/>
              <a:t>A</a:t>
            </a:r>
            <a:r>
              <a:rPr lang="sv-FI" dirty="0"/>
              <a:t>a</a:t>
            </a:r>
            <a:r>
              <a:rPr lang="pt-BR" dirty="0"/>
              <a:t> 	Á</a:t>
            </a:r>
            <a:r>
              <a:rPr lang="sv-FI" dirty="0"/>
              <a:t>á</a:t>
            </a:r>
            <a:r>
              <a:rPr lang="pt-BR" dirty="0"/>
              <a:t> 	B</a:t>
            </a:r>
            <a:r>
              <a:rPr lang="sv-FI" dirty="0"/>
              <a:t>b</a:t>
            </a:r>
            <a:r>
              <a:rPr lang="pt-BR" dirty="0"/>
              <a:t> 	D</a:t>
            </a:r>
            <a:r>
              <a:rPr lang="sv-FI" dirty="0"/>
              <a:t>d</a:t>
            </a:r>
            <a:r>
              <a:rPr lang="pt-BR" dirty="0"/>
              <a:t> 	Ð</a:t>
            </a:r>
            <a:r>
              <a:rPr lang="sv-FI" dirty="0"/>
              <a:t>ð</a:t>
            </a:r>
            <a:r>
              <a:rPr lang="pt-BR" dirty="0"/>
              <a:t> 	E</a:t>
            </a:r>
            <a:r>
              <a:rPr lang="sv-FI" dirty="0"/>
              <a:t>e</a:t>
            </a:r>
            <a:r>
              <a:rPr lang="pt-BR" dirty="0"/>
              <a:t> 	É</a:t>
            </a:r>
            <a:r>
              <a:rPr lang="sv-FI" dirty="0"/>
              <a:t>é</a:t>
            </a:r>
            <a:r>
              <a:rPr lang="pt-BR" dirty="0"/>
              <a:t>	F</a:t>
            </a:r>
            <a:r>
              <a:rPr lang="sv-FI" dirty="0"/>
              <a:t>f</a:t>
            </a:r>
            <a:r>
              <a:rPr lang="pt-BR" dirty="0"/>
              <a:t> 	G</a:t>
            </a:r>
            <a:r>
              <a:rPr lang="sv-FI" dirty="0"/>
              <a:t>g</a:t>
            </a:r>
            <a:r>
              <a:rPr lang="pt-BR" dirty="0"/>
              <a:t> 	H</a:t>
            </a:r>
            <a:r>
              <a:rPr lang="sv-FI" dirty="0"/>
              <a:t>h</a:t>
            </a:r>
            <a:r>
              <a:rPr lang="pt-BR" dirty="0"/>
              <a:t> </a:t>
            </a:r>
          </a:p>
          <a:p>
            <a:pPr algn="l"/>
            <a:r>
              <a:rPr lang="pt-BR" dirty="0"/>
              <a:t>I</a:t>
            </a:r>
            <a:r>
              <a:rPr lang="sv-FI" dirty="0"/>
              <a:t>i</a:t>
            </a:r>
            <a:r>
              <a:rPr lang="pt-BR" dirty="0"/>
              <a:t> 	Í</a:t>
            </a:r>
            <a:r>
              <a:rPr lang="sv-FI" dirty="0"/>
              <a:t>í</a:t>
            </a:r>
            <a:r>
              <a:rPr lang="pt-BR" dirty="0"/>
              <a:t> 	J</a:t>
            </a:r>
            <a:r>
              <a:rPr lang="sv-FI" dirty="0"/>
              <a:t>j</a:t>
            </a:r>
            <a:r>
              <a:rPr lang="pt-BR" dirty="0"/>
              <a:t> 	K</a:t>
            </a:r>
            <a:r>
              <a:rPr lang="sv-FI" dirty="0"/>
              <a:t>k</a:t>
            </a:r>
            <a:r>
              <a:rPr lang="pt-BR" dirty="0"/>
              <a:t> 	L</a:t>
            </a:r>
            <a:r>
              <a:rPr lang="sv-FI" dirty="0"/>
              <a:t>l</a:t>
            </a:r>
            <a:r>
              <a:rPr lang="pt-BR" dirty="0"/>
              <a:t> 	M</a:t>
            </a:r>
            <a:r>
              <a:rPr lang="sv-FI" dirty="0"/>
              <a:t>m</a:t>
            </a:r>
            <a:r>
              <a:rPr lang="pt-BR" dirty="0"/>
              <a:t> 	N</a:t>
            </a:r>
            <a:r>
              <a:rPr lang="sv-FI" dirty="0"/>
              <a:t>n</a:t>
            </a:r>
            <a:r>
              <a:rPr lang="pt-BR" dirty="0"/>
              <a:t> 	O</a:t>
            </a:r>
            <a:r>
              <a:rPr lang="sv-FI" dirty="0"/>
              <a:t>o</a:t>
            </a:r>
            <a:r>
              <a:rPr lang="pt-BR" dirty="0"/>
              <a:t> 	Ó</a:t>
            </a:r>
            <a:r>
              <a:rPr lang="sv-FI" dirty="0"/>
              <a:t>ó</a:t>
            </a:r>
            <a:r>
              <a:rPr lang="pt-BR" dirty="0"/>
              <a:t> 	P</a:t>
            </a:r>
            <a:r>
              <a:rPr lang="sv-FI" dirty="0"/>
              <a:t>p</a:t>
            </a:r>
            <a:r>
              <a:rPr lang="pt-BR" dirty="0"/>
              <a:t> </a:t>
            </a:r>
          </a:p>
          <a:p>
            <a:pPr algn="l"/>
            <a:r>
              <a:rPr lang="pt-BR" dirty="0"/>
              <a:t>R</a:t>
            </a:r>
            <a:r>
              <a:rPr lang="sv-FI" dirty="0"/>
              <a:t>r</a:t>
            </a:r>
            <a:r>
              <a:rPr lang="pt-BR" dirty="0"/>
              <a:t> 	S</a:t>
            </a:r>
            <a:r>
              <a:rPr lang="sv-FI" dirty="0"/>
              <a:t>s</a:t>
            </a:r>
            <a:r>
              <a:rPr lang="pt-BR" dirty="0"/>
              <a:t> 	T</a:t>
            </a:r>
            <a:r>
              <a:rPr lang="sv-FI" dirty="0"/>
              <a:t>t</a:t>
            </a:r>
            <a:r>
              <a:rPr lang="pt-BR" dirty="0"/>
              <a:t> 	U</a:t>
            </a:r>
            <a:r>
              <a:rPr lang="sv-FI" dirty="0"/>
              <a:t>u</a:t>
            </a:r>
            <a:r>
              <a:rPr lang="pt-BR" dirty="0"/>
              <a:t> 	Ú</a:t>
            </a:r>
            <a:r>
              <a:rPr lang="sv-FI" dirty="0"/>
              <a:t>ú</a:t>
            </a:r>
            <a:r>
              <a:rPr lang="pt-BR" dirty="0"/>
              <a:t> 	V</a:t>
            </a:r>
            <a:r>
              <a:rPr lang="sv-FI" dirty="0"/>
              <a:t>v</a:t>
            </a:r>
            <a:r>
              <a:rPr lang="pt-BR" dirty="0"/>
              <a:t> 	X</a:t>
            </a:r>
            <a:r>
              <a:rPr lang="sv-FI" dirty="0"/>
              <a:t>x</a:t>
            </a:r>
            <a:r>
              <a:rPr lang="pt-BR" dirty="0"/>
              <a:t> 	Y</a:t>
            </a:r>
            <a:r>
              <a:rPr lang="sv-FI" dirty="0"/>
              <a:t>y</a:t>
            </a:r>
            <a:r>
              <a:rPr lang="pt-BR" dirty="0"/>
              <a:t> 	Ý</a:t>
            </a:r>
            <a:r>
              <a:rPr lang="sv-FI" dirty="0"/>
              <a:t>ý</a:t>
            </a:r>
            <a:r>
              <a:rPr lang="pt-BR" dirty="0"/>
              <a:t> 	Þ</a:t>
            </a:r>
            <a:r>
              <a:rPr lang="sv-FI" dirty="0"/>
              <a:t>þ</a:t>
            </a:r>
            <a:r>
              <a:rPr lang="pt-BR" dirty="0"/>
              <a:t> </a:t>
            </a:r>
          </a:p>
          <a:p>
            <a:pPr algn="l"/>
            <a:r>
              <a:rPr lang="pt-BR" dirty="0"/>
              <a:t>Æ</a:t>
            </a:r>
            <a:r>
              <a:rPr lang="sv-FI" dirty="0"/>
              <a:t>æ</a:t>
            </a:r>
            <a:r>
              <a:rPr lang="pt-BR" dirty="0"/>
              <a:t> 	Ö</a:t>
            </a:r>
            <a:r>
              <a:rPr lang="sv-FI" dirty="0"/>
              <a:t>ö</a:t>
            </a:r>
          </a:p>
          <a:p>
            <a:pPr algn="l"/>
            <a:endParaRPr lang="sv-FI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Ö skrivs som i svenska, medan æ skrivs som i norska och danska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/>
              <a:t>Ð</a:t>
            </a:r>
            <a:r>
              <a:rPr lang="sv-FI" sz="2000" dirty="0"/>
              <a:t>ð [</a:t>
            </a:r>
            <a:r>
              <a:rPr lang="sv-FI" sz="2000" dirty="0" err="1"/>
              <a:t>eð</a:t>
            </a:r>
            <a:r>
              <a:rPr lang="sv-FI" sz="2000" dirty="0"/>
              <a:t>] uttalas som i engelska ’</a:t>
            </a:r>
            <a:r>
              <a:rPr lang="sv-FI" sz="2000" dirty="0" err="1"/>
              <a:t>this</a:t>
            </a:r>
            <a:r>
              <a:rPr lang="sv-FI" sz="2000" dirty="0"/>
              <a:t>’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/>
              <a:t>Þ</a:t>
            </a:r>
            <a:r>
              <a:rPr lang="sv-FI" sz="2000" dirty="0"/>
              <a:t>þ [</a:t>
            </a:r>
            <a:r>
              <a:rPr lang="sv-FI" sz="2000" dirty="0" err="1"/>
              <a:t>þån</a:t>
            </a:r>
            <a:r>
              <a:rPr lang="sv-FI" sz="2000" dirty="0"/>
              <a:t>] uttalas som i engelska ’</a:t>
            </a:r>
            <a:r>
              <a:rPr lang="sv-FI" sz="2000" dirty="0" err="1"/>
              <a:t>think</a:t>
            </a:r>
            <a:r>
              <a:rPr lang="sv-FI" sz="2000" dirty="0"/>
              <a:t>’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Flera vokaler har en version med accent och en utan. Accenten har betydelse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Dubbel-L uttalas ofta som ’</a:t>
            </a:r>
            <a:r>
              <a:rPr lang="sv-FI" sz="2000" dirty="0" err="1"/>
              <a:t>tl</a:t>
            </a:r>
            <a:r>
              <a:rPr lang="sv-FI" sz="2000" dirty="0"/>
              <a:t>’, t.ex. </a:t>
            </a:r>
            <a:r>
              <a:rPr lang="sv-FI" sz="2000" dirty="0" err="1"/>
              <a:t>Gullfoss</a:t>
            </a:r>
            <a:r>
              <a:rPr lang="sv-FI" sz="2000" dirty="0"/>
              <a:t>, </a:t>
            </a:r>
            <a:r>
              <a:rPr lang="pt-BR" sz="2000" dirty="0"/>
              <a:t>Þingvellir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sz="2000" dirty="0"/>
              <a:t>Au uttalas ‘öu’, t.ex. nor</a:t>
            </a:r>
            <a:r>
              <a:rPr lang="sv-FI" sz="2000" dirty="0" err="1"/>
              <a:t>ðaustur</a:t>
            </a:r>
            <a:endParaRPr lang="sv-FI" sz="2000" dirty="0"/>
          </a:p>
        </p:txBody>
      </p:sp>
    </p:spTree>
    <p:extLst>
      <p:ext uri="{BB962C8B-B14F-4D97-AF65-F5344CB8AC3E}">
        <p14:creationId xmlns:p14="http://schemas.microsoft.com/office/powerpoint/2010/main" val="134448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90E7006-F9F4-463F-8575-9E1DF2AD4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8A706DC-9304-44B8-BC38-28B82B1B3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2735"/>
            <a:ext cx="9144000" cy="989937"/>
          </a:xfrm>
        </p:spPr>
        <p:txBody>
          <a:bodyPr>
            <a:noAutofit/>
          </a:bodyPr>
          <a:lstStyle/>
          <a:p>
            <a:r>
              <a:rPr lang="sv-FI" sz="6600" b="1" dirty="0"/>
              <a:t>Typiska drag för isländska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78F843-368B-4EAE-801A-49C5895C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1491449"/>
            <a:ext cx="10247791" cy="4953816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Verbböjning enligt person, t.ex.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Ég</a:t>
            </a:r>
            <a:r>
              <a:rPr lang="sv-FI" sz="1600" dirty="0"/>
              <a:t> tala </a:t>
            </a:r>
            <a:r>
              <a:rPr lang="sv-FI" sz="1600" dirty="0" err="1"/>
              <a:t>íslensku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/>
              <a:t>Þú talar íslensku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/>
              <a:t>Hann/hún talar íslensku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/>
              <a:t>Vi</a:t>
            </a:r>
            <a:r>
              <a:rPr lang="sv-FI" sz="1600" dirty="0"/>
              <a:t>ð </a:t>
            </a:r>
            <a:r>
              <a:rPr lang="sv-FI" sz="1600" dirty="0" err="1"/>
              <a:t>tölum</a:t>
            </a:r>
            <a:r>
              <a:rPr lang="sv-FI" sz="1600" dirty="0"/>
              <a:t> </a:t>
            </a:r>
            <a:r>
              <a:rPr lang="sv-FI" sz="1600" dirty="0" err="1"/>
              <a:t>íslensku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/>
              <a:t>Þi</a:t>
            </a:r>
            <a:r>
              <a:rPr lang="sv-FI" sz="1600" dirty="0"/>
              <a:t>ð </a:t>
            </a:r>
            <a:r>
              <a:rPr lang="sv-FI" sz="1600" dirty="0" err="1"/>
              <a:t>talið</a:t>
            </a:r>
            <a:r>
              <a:rPr lang="sv-FI" sz="1600" dirty="0"/>
              <a:t> </a:t>
            </a:r>
            <a:r>
              <a:rPr lang="sv-FI" sz="1600" dirty="0" err="1"/>
              <a:t>íslensku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pt-BR" sz="1600" dirty="0"/>
              <a:t>Þeir/</a:t>
            </a:r>
            <a:r>
              <a:rPr lang="sv-FI" sz="1600" dirty="0" err="1"/>
              <a:t>þær</a:t>
            </a:r>
            <a:r>
              <a:rPr lang="sv-FI" sz="1600" dirty="0"/>
              <a:t>/</a:t>
            </a:r>
            <a:r>
              <a:rPr lang="sv-FI" sz="1600" dirty="0" err="1"/>
              <a:t>þau</a:t>
            </a:r>
            <a:r>
              <a:rPr lang="sv-FI" sz="1600" dirty="0"/>
              <a:t> tala </a:t>
            </a:r>
            <a:r>
              <a:rPr lang="sv-FI" sz="1600" dirty="0" err="1"/>
              <a:t>íslensku</a:t>
            </a:r>
            <a:endParaRPr lang="sv-FI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Kasusböjning i nominativ, ackusativ, dativ och genitiv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Tydlig genusuppdelning i maskulin, feminin och neutral böjning, t.ex.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Strákurinn</a:t>
            </a:r>
            <a:r>
              <a:rPr lang="sv-FI" sz="1600" dirty="0"/>
              <a:t> minn, </a:t>
            </a:r>
            <a:r>
              <a:rPr lang="sv-FI" sz="1600" dirty="0" err="1"/>
              <a:t>stelpan</a:t>
            </a:r>
            <a:r>
              <a:rPr lang="sv-FI" sz="1600" dirty="0"/>
              <a:t> </a:t>
            </a:r>
            <a:r>
              <a:rPr lang="sv-FI" sz="1600" dirty="0" err="1"/>
              <a:t>mín</a:t>
            </a:r>
            <a:r>
              <a:rPr lang="sv-FI" sz="1600" dirty="0"/>
              <a:t>, </a:t>
            </a:r>
            <a:r>
              <a:rPr lang="sv-FI" sz="1600" dirty="0" err="1"/>
              <a:t>barnið</a:t>
            </a:r>
            <a:r>
              <a:rPr lang="sv-FI" sz="1600" dirty="0"/>
              <a:t> mitt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Genus syns också på räkneorden 1-4, t.ex.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Tveir</a:t>
            </a:r>
            <a:r>
              <a:rPr lang="sv-FI" sz="1600" dirty="0"/>
              <a:t> </a:t>
            </a:r>
            <a:r>
              <a:rPr lang="sv-FI" sz="1600" dirty="0" err="1"/>
              <a:t>strákar</a:t>
            </a:r>
            <a:r>
              <a:rPr lang="sv-FI" sz="1600" dirty="0"/>
              <a:t>, </a:t>
            </a:r>
            <a:r>
              <a:rPr lang="sv-FI" sz="1600" dirty="0" err="1"/>
              <a:t>tvær</a:t>
            </a:r>
            <a:r>
              <a:rPr lang="sv-FI" sz="1600" dirty="0"/>
              <a:t> </a:t>
            </a:r>
            <a:r>
              <a:rPr lang="sv-FI" sz="1600" dirty="0" err="1"/>
              <a:t>stelpur</a:t>
            </a:r>
            <a:r>
              <a:rPr lang="sv-FI" sz="1600" dirty="0"/>
              <a:t>, </a:t>
            </a:r>
            <a:r>
              <a:rPr lang="sv-FI" sz="1600" dirty="0" err="1"/>
              <a:t>tvö</a:t>
            </a:r>
            <a:r>
              <a:rPr lang="sv-FI" sz="1600" dirty="0"/>
              <a:t> </a:t>
            </a:r>
            <a:r>
              <a:rPr lang="sv-FI" sz="1600" dirty="0" err="1"/>
              <a:t>börn</a:t>
            </a:r>
            <a:endParaRPr lang="sv-FI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sv-FI" sz="2000" dirty="0"/>
              <a:t>Verbformer och pronomen kan ibland skrivas ihop, t.ex.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/>
              <a:t>Ert þ</a:t>
            </a:r>
            <a:r>
              <a:rPr lang="pt-BR" sz="1600" dirty="0"/>
              <a:t>ú frá Finnlandi?, Ertu frá Finnlandi?</a:t>
            </a:r>
            <a:endParaRPr lang="sv-FI" sz="16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FI" sz="20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622939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90E7006-F9F4-463F-8575-9E1DF2AD4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8A706DC-9304-44B8-BC38-28B82B1B3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2735"/>
            <a:ext cx="9144000" cy="989937"/>
          </a:xfrm>
        </p:spPr>
        <p:txBody>
          <a:bodyPr>
            <a:noAutofit/>
          </a:bodyPr>
          <a:lstStyle/>
          <a:p>
            <a:r>
              <a:rPr lang="sv-FI" sz="6600" b="1" dirty="0"/>
              <a:t>Isländska har få lånord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78F843-368B-4EAE-801A-49C5895C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1491449"/>
            <a:ext cx="10247791" cy="4953816"/>
          </a:xfrm>
        </p:spPr>
        <p:txBody>
          <a:bodyPr/>
          <a:lstStyle/>
          <a:p>
            <a:pPr lvl="1" algn="l"/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DFA7DAB3-FB69-4BD3-A8EA-286AA3F98EDD}"/>
              </a:ext>
            </a:extLst>
          </p:cNvPr>
          <p:cNvSpPr txBox="1">
            <a:spLocks/>
          </p:cNvSpPr>
          <p:nvPr/>
        </p:nvSpPr>
        <p:spPr>
          <a:xfrm>
            <a:off x="1676398" y="1402672"/>
            <a:ext cx="10247791" cy="51949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FI" dirty="0"/>
              <a:t>Isländska har egna ord för det mesta, t.ex.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Sími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Kvikmynd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Sjónvarp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Eldhús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Leikhús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Veitingastaður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Verkfræðingur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Viðskipti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Rafmagn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Miði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Tölvuleikur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Kennari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Borða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Horfa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/>
              <a:t>List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Dæmi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Áðan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Ósköp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sv-FI" sz="1600" dirty="0" err="1"/>
              <a:t>Ódýr</a:t>
            </a:r>
            <a:endParaRPr lang="sv-FI" sz="16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sz="2400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370540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90E7006-F9F4-463F-8575-9E1DF2AD4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8A706DC-9304-44B8-BC38-28B82B1B3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2735"/>
            <a:ext cx="9144000" cy="989937"/>
          </a:xfrm>
        </p:spPr>
        <p:txBody>
          <a:bodyPr>
            <a:noAutofit/>
          </a:bodyPr>
          <a:lstStyle/>
          <a:p>
            <a:r>
              <a:rPr lang="sv-FI" sz="6600" b="1" dirty="0"/>
              <a:t>Exempel på dialoger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78F843-368B-4EAE-801A-49C5895C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1491449"/>
            <a:ext cx="10247791" cy="4953816"/>
          </a:xfrm>
        </p:spPr>
        <p:txBody>
          <a:bodyPr/>
          <a:lstStyle/>
          <a:p>
            <a:pPr lvl="1" algn="l"/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DFA7DAB3-FB69-4BD3-A8EA-286AA3F98EDD}"/>
              </a:ext>
            </a:extLst>
          </p:cNvPr>
          <p:cNvSpPr txBox="1">
            <a:spLocks/>
          </p:cNvSpPr>
          <p:nvPr/>
        </p:nvSpPr>
        <p:spPr>
          <a:xfrm>
            <a:off x="1676398" y="1643849"/>
            <a:ext cx="10247791" cy="495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Gó</a:t>
            </a:r>
            <a:r>
              <a:rPr lang="sv-FI" sz="2000" dirty="0"/>
              <a:t>ð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daginn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!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Ég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heiti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Magnus.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Hva</a:t>
            </a:r>
            <a:r>
              <a:rPr lang="sv-FI" sz="2000" dirty="0"/>
              <a:t>ð </a:t>
            </a:r>
            <a:r>
              <a:rPr lang="sv-FI" sz="2000" dirty="0" err="1"/>
              <a:t>heitir</a:t>
            </a:r>
            <a:r>
              <a:rPr lang="sv-FI" sz="2000" dirty="0"/>
              <a:t> </a:t>
            </a:r>
            <a:r>
              <a:rPr lang="sv-FI" sz="2000" dirty="0" err="1"/>
              <a:t>þú</a:t>
            </a:r>
            <a:r>
              <a:rPr lang="sv-FI" sz="2000" dirty="0"/>
              <a:t>?</a:t>
            </a:r>
          </a:p>
          <a:p>
            <a:pPr lvl="0" algn="l"/>
            <a:r>
              <a:rPr lang="sv-FI" sz="2000" dirty="0"/>
              <a:t>	</a:t>
            </a:r>
            <a:r>
              <a:rPr lang="sv-FI" sz="2000" dirty="0" err="1"/>
              <a:t>Ég</a:t>
            </a:r>
            <a:r>
              <a:rPr lang="sv-FI" sz="2000" dirty="0"/>
              <a:t> </a:t>
            </a:r>
            <a:r>
              <a:rPr lang="sv-FI" sz="2000" dirty="0" err="1"/>
              <a:t>heiti</a:t>
            </a:r>
            <a:r>
              <a:rPr lang="sv-FI" sz="2000" dirty="0"/>
              <a:t> Ewa.</a:t>
            </a:r>
          </a:p>
          <a:p>
            <a:pPr lvl="0" algn="l"/>
            <a:r>
              <a:rPr lang="sv-FI" sz="2000" dirty="0" err="1"/>
              <a:t>Hvað</a:t>
            </a:r>
            <a:r>
              <a:rPr lang="sv-FI" sz="2000" dirty="0"/>
              <a:t> </a:t>
            </a:r>
            <a:r>
              <a:rPr lang="sv-FI" sz="2000" dirty="0" err="1"/>
              <a:t>segirðu</a:t>
            </a:r>
            <a:r>
              <a:rPr lang="sv-FI" sz="2000" dirty="0"/>
              <a:t> gott?</a:t>
            </a:r>
          </a:p>
          <a:p>
            <a:pPr lvl="0" algn="l"/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Allt gott!</a:t>
            </a:r>
          </a:p>
          <a:p>
            <a:pPr lvl="0" algn="l"/>
            <a:endParaRPr lang="sv-FI" sz="2000" dirty="0">
              <a:solidFill>
                <a:prstClr val="black"/>
              </a:solidFill>
              <a:latin typeface="Calibri" panose="020F0502020204030204"/>
            </a:endParaRPr>
          </a:p>
          <a:p>
            <a:pPr lvl="0" algn="l"/>
            <a:r>
              <a:rPr lang="sv-FI" sz="2000" dirty="0" err="1">
                <a:solidFill>
                  <a:prstClr val="black"/>
                </a:solidFill>
              </a:rPr>
              <a:t>Ég</a:t>
            </a:r>
            <a:r>
              <a:rPr lang="sv-FI" sz="2000" dirty="0">
                <a:solidFill>
                  <a:prstClr val="black"/>
                </a:solidFill>
              </a:rPr>
              <a:t> </a:t>
            </a:r>
            <a:r>
              <a:rPr lang="sv-FI" sz="2000" dirty="0" err="1">
                <a:solidFill>
                  <a:prstClr val="black"/>
                </a:solidFill>
              </a:rPr>
              <a:t>heiti</a:t>
            </a:r>
            <a:r>
              <a:rPr lang="sv-FI" sz="2000" dirty="0">
                <a:solidFill>
                  <a:prstClr val="black"/>
                </a:solidFill>
              </a:rPr>
              <a:t> Magnus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ég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bý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í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Finnlandi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Gaman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</a:t>
            </a:r>
            <a:r>
              <a:rPr lang="sv-FI" sz="2000" dirty="0"/>
              <a:t>ð </a:t>
            </a:r>
            <a:r>
              <a:rPr lang="sv-FI" sz="2000" dirty="0" err="1"/>
              <a:t>sjá</a:t>
            </a:r>
            <a:r>
              <a:rPr lang="sv-FI" sz="2000" dirty="0"/>
              <a:t> </a:t>
            </a:r>
            <a:r>
              <a:rPr lang="sv-FI" sz="2000" dirty="0" err="1"/>
              <a:t>þig</a:t>
            </a:r>
            <a:r>
              <a:rPr lang="sv-FI" sz="2000" dirty="0"/>
              <a:t>!</a:t>
            </a:r>
          </a:p>
          <a:p>
            <a:pPr lvl="0" algn="l"/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Já</a:t>
            </a:r>
            <a:r>
              <a:rPr lang="sv-FI" sz="2000" dirty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sv-FI" sz="2000" dirty="0" err="1">
                <a:solidFill>
                  <a:prstClr val="black"/>
                </a:solidFill>
                <a:latin typeface="Calibri" panose="020F0502020204030204"/>
              </a:rPr>
              <a:t>sömulei</a:t>
            </a:r>
            <a:r>
              <a:rPr lang="sv-FI" sz="2000" dirty="0" err="1"/>
              <a:t>ðis</a:t>
            </a:r>
            <a:r>
              <a:rPr lang="sv-FI" sz="2000" dirty="0"/>
              <a:t>!</a:t>
            </a:r>
          </a:p>
          <a:p>
            <a:pPr lvl="0" algn="l"/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Vi</a:t>
            </a:r>
            <a:r>
              <a:rPr lang="sv-FI" sz="2000" dirty="0"/>
              <a:t>ð </a:t>
            </a:r>
            <a:r>
              <a:rPr lang="sv-FI" sz="2000" dirty="0" err="1"/>
              <a:t>sjáumst</a:t>
            </a:r>
            <a:r>
              <a:rPr lang="sv-FI" sz="2000" dirty="0"/>
              <a:t> á </a:t>
            </a:r>
            <a:r>
              <a:rPr lang="sv-FI" sz="2000" dirty="0" err="1"/>
              <a:t>morgun</a:t>
            </a:r>
            <a:r>
              <a:rPr lang="sv-FI" sz="2000" dirty="0"/>
              <a:t>. </a:t>
            </a:r>
            <a:r>
              <a:rPr lang="sv-FI" sz="2000" dirty="0" err="1"/>
              <a:t>Bless</a:t>
            </a:r>
            <a:r>
              <a:rPr lang="sv-FI" sz="2000" dirty="0"/>
              <a:t>, </a:t>
            </a:r>
            <a:r>
              <a:rPr lang="sv-FI" sz="2000" dirty="0" err="1"/>
              <a:t>bless</a:t>
            </a:r>
            <a:r>
              <a:rPr lang="sv-FI" sz="2000" dirty="0"/>
              <a:t>.</a:t>
            </a:r>
          </a:p>
          <a:p>
            <a:pPr lvl="0" algn="l"/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Já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sjáumst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B</a:t>
            </a:r>
            <a:r>
              <a:rPr lang="sv-FI" sz="2000" dirty="0"/>
              <a:t>æ, </a:t>
            </a:r>
            <a:r>
              <a:rPr lang="sv-FI" sz="2000" dirty="0" err="1"/>
              <a:t>bæ</a:t>
            </a:r>
            <a:r>
              <a:rPr lang="sv-FI" sz="2000" dirty="0"/>
              <a:t>.</a:t>
            </a: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l"/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l"/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6391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290E7006-F9F4-463F-8575-9E1DF2AD4D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28A706DC-9304-44B8-BC38-28B82B1B34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12735"/>
            <a:ext cx="9144000" cy="989937"/>
          </a:xfrm>
        </p:spPr>
        <p:txBody>
          <a:bodyPr>
            <a:noAutofit/>
          </a:bodyPr>
          <a:lstStyle/>
          <a:p>
            <a:r>
              <a:rPr lang="sv-FI" sz="6600" b="1" dirty="0"/>
              <a:t>Fler exempel på meningar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B78F843-368B-4EAE-801A-49C5895C27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8" y="1491449"/>
            <a:ext cx="10247791" cy="4953816"/>
          </a:xfrm>
        </p:spPr>
        <p:txBody>
          <a:bodyPr/>
          <a:lstStyle/>
          <a:p>
            <a:pPr lvl="1" algn="l"/>
            <a:endParaRPr lang="sv-FI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pt-BR" dirty="0"/>
          </a:p>
          <a:p>
            <a:pPr marL="800100" lvl="1" indent="-342900" algn="l">
              <a:buFont typeface="Arial" panose="020B0604020202020204" pitchFamily="34" charset="0"/>
              <a:buChar char="•"/>
            </a:pPr>
            <a:endParaRPr lang="sv-FI" dirty="0"/>
          </a:p>
        </p:txBody>
      </p:sp>
      <p:sp>
        <p:nvSpPr>
          <p:cNvPr id="6" name="Underrubrik 2">
            <a:extLst>
              <a:ext uri="{FF2B5EF4-FFF2-40B4-BE49-F238E27FC236}">
                <a16:creationId xmlns:a16="http://schemas.microsoft.com/office/drawing/2014/main" id="{DFA7DAB3-FB69-4BD3-A8EA-286AA3F98EDD}"/>
              </a:ext>
            </a:extLst>
          </p:cNvPr>
          <p:cNvSpPr txBox="1">
            <a:spLocks/>
          </p:cNvSpPr>
          <p:nvPr/>
        </p:nvSpPr>
        <p:spPr>
          <a:xfrm>
            <a:off x="1676398" y="1643849"/>
            <a:ext cx="10247791" cy="4953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l"/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Hva</a:t>
            </a:r>
            <a:r>
              <a:rPr lang="sv-FI" sz="2000" dirty="0" err="1"/>
              <a:t>ða</a:t>
            </a:r>
            <a:r>
              <a:rPr lang="sv-FI" sz="2000" dirty="0"/>
              <a:t> </a:t>
            </a:r>
            <a:r>
              <a:rPr lang="sv-FI" sz="2000" dirty="0" err="1"/>
              <a:t>tungumál</a:t>
            </a:r>
            <a:r>
              <a:rPr lang="sv-FI" sz="2000" dirty="0"/>
              <a:t> talar </a:t>
            </a:r>
            <a:r>
              <a:rPr lang="sv-FI" sz="2000" dirty="0" err="1"/>
              <a:t>þú</a:t>
            </a:r>
            <a:r>
              <a:rPr lang="sv-FI" sz="2000" dirty="0"/>
              <a:t>?</a:t>
            </a: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0" algn="l"/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Hven</a:t>
            </a:r>
            <a:r>
              <a:rPr lang="sv-FI" sz="2000" dirty="0"/>
              <a:t>æ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og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af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hverju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komstu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sv-FI" sz="2000" dirty="0" err="1"/>
              <a:t>til</a:t>
            </a:r>
            <a:r>
              <a:rPr lang="sv-FI" sz="2000" dirty="0"/>
              <a:t> </a:t>
            </a:r>
            <a:r>
              <a:rPr lang="sv-FI" sz="2000" dirty="0" err="1"/>
              <a:t>Íslands</a:t>
            </a:r>
            <a:r>
              <a:rPr lang="sv-FI" sz="2000" dirty="0"/>
              <a:t>?</a:t>
            </a:r>
          </a:p>
          <a:p>
            <a:pPr lvl="0" algn="l"/>
            <a:r>
              <a:rPr lang="sv-FI" sz="2000" dirty="0" err="1"/>
              <a:t>Mér</a:t>
            </a:r>
            <a:r>
              <a:rPr lang="sv-FI" sz="2000" dirty="0"/>
              <a:t> </a:t>
            </a:r>
            <a:r>
              <a:rPr lang="sv-FI" sz="2000" dirty="0" err="1"/>
              <a:t>líður</a:t>
            </a:r>
            <a:r>
              <a:rPr lang="sv-FI" sz="2000" dirty="0"/>
              <a:t> </a:t>
            </a:r>
            <a:r>
              <a:rPr lang="sv-FI" sz="2000" dirty="0" err="1"/>
              <a:t>vel</a:t>
            </a:r>
            <a:r>
              <a:rPr lang="sv-FI" sz="2000" dirty="0"/>
              <a:t> á </a:t>
            </a:r>
            <a:r>
              <a:rPr lang="sv-FI" sz="2000" dirty="0" err="1"/>
              <a:t>Íslandi</a:t>
            </a:r>
            <a:r>
              <a:rPr lang="sv-FI" sz="2000" dirty="0"/>
              <a:t>.</a:t>
            </a:r>
          </a:p>
          <a:p>
            <a:pPr lvl="0" algn="l"/>
            <a:r>
              <a:rPr lang="sv-FI" sz="2000" dirty="0" err="1">
                <a:solidFill>
                  <a:prstClr val="black"/>
                </a:solidFill>
              </a:rPr>
              <a:t>Hversu</a:t>
            </a:r>
            <a:r>
              <a:rPr lang="sv-FI" sz="2000" dirty="0"/>
              <a:t> </a:t>
            </a:r>
            <a:r>
              <a:rPr lang="sv-FI" sz="2000" dirty="0" err="1"/>
              <a:t>mörg</a:t>
            </a:r>
            <a:r>
              <a:rPr lang="sv-FI" sz="2000" dirty="0"/>
              <a:t> </a:t>
            </a:r>
            <a:r>
              <a:rPr lang="sv-FI" sz="2000" dirty="0" err="1"/>
              <a:t>börn</a:t>
            </a:r>
            <a:r>
              <a:rPr lang="sv-FI" sz="2000" dirty="0"/>
              <a:t> </a:t>
            </a:r>
            <a:r>
              <a:rPr lang="sv-FI" sz="2000" dirty="0" err="1"/>
              <a:t>eiga</a:t>
            </a:r>
            <a:r>
              <a:rPr lang="sv-FI" sz="2000" dirty="0"/>
              <a:t> </a:t>
            </a:r>
            <a:r>
              <a:rPr lang="sv-FI" sz="2000" dirty="0" err="1"/>
              <a:t>þau</a:t>
            </a:r>
            <a:r>
              <a:rPr lang="sv-FI" sz="2000" dirty="0"/>
              <a:t>?</a:t>
            </a:r>
          </a:p>
          <a:p>
            <a:pPr lvl="0" algn="l"/>
            <a:r>
              <a:rPr lang="sv-FI" sz="2000" dirty="0" err="1"/>
              <a:t>Má</a:t>
            </a:r>
            <a:r>
              <a:rPr lang="sv-FI" sz="2000" dirty="0"/>
              <a:t> </a:t>
            </a:r>
            <a:r>
              <a:rPr lang="sv-FI" sz="2000" dirty="0" err="1"/>
              <a:t>bjóða</a:t>
            </a:r>
            <a:r>
              <a:rPr lang="sv-FI" sz="2000" dirty="0"/>
              <a:t> </a:t>
            </a:r>
            <a:r>
              <a:rPr lang="sv-FI" sz="2000" dirty="0" err="1"/>
              <a:t>þér</a:t>
            </a:r>
            <a:r>
              <a:rPr lang="sv-FI" sz="2000" dirty="0"/>
              <a:t> </a:t>
            </a:r>
            <a:r>
              <a:rPr lang="sv-FI" sz="2000" dirty="0" err="1"/>
              <a:t>kaffi</a:t>
            </a:r>
            <a:r>
              <a:rPr lang="sv-FI" sz="2000" dirty="0"/>
              <a:t>?</a:t>
            </a:r>
          </a:p>
          <a:p>
            <a:pPr lvl="0" algn="l"/>
            <a:r>
              <a:rPr lang="sv-FI" sz="2000" dirty="0" err="1"/>
              <a:t>Nei</a:t>
            </a:r>
            <a:r>
              <a:rPr lang="sv-FI" sz="2000" dirty="0"/>
              <a:t>, </a:t>
            </a:r>
            <a:r>
              <a:rPr lang="sv-FI" sz="2000" dirty="0" err="1"/>
              <a:t>ég</a:t>
            </a:r>
            <a:r>
              <a:rPr lang="sv-FI" sz="2000" dirty="0"/>
              <a:t> </a:t>
            </a:r>
            <a:r>
              <a:rPr lang="sv-FI" sz="2000" dirty="0" err="1"/>
              <a:t>ætla</a:t>
            </a:r>
            <a:r>
              <a:rPr lang="sv-FI" sz="2000" dirty="0"/>
              <a:t> </a:t>
            </a:r>
            <a:r>
              <a:rPr lang="sv-FI" sz="2000" dirty="0" err="1"/>
              <a:t>að</a:t>
            </a:r>
            <a:r>
              <a:rPr lang="sv-FI" sz="2000" dirty="0"/>
              <a:t> </a:t>
            </a:r>
            <a:r>
              <a:rPr lang="sv-FI" sz="2000" dirty="0" err="1"/>
              <a:t>fá</a:t>
            </a:r>
            <a:r>
              <a:rPr lang="sv-FI" sz="2000" dirty="0"/>
              <a:t> te, </a:t>
            </a:r>
            <a:r>
              <a:rPr lang="sv-FI" sz="2000" dirty="0" err="1"/>
              <a:t>takk</a:t>
            </a:r>
            <a:r>
              <a:rPr lang="sv-FI" sz="2000" dirty="0"/>
              <a:t>.</a:t>
            </a:r>
          </a:p>
          <a:p>
            <a:pPr lvl="0" algn="l"/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Mér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finnst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skemmtilegt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</a:t>
            </a:r>
            <a:r>
              <a:rPr lang="sv-FI" sz="2000" dirty="0"/>
              <a:t>ð </a:t>
            </a:r>
            <a:r>
              <a:rPr lang="sv-FI" sz="2000" dirty="0" err="1"/>
              <a:t>hjóla</a:t>
            </a:r>
            <a:r>
              <a:rPr lang="sv-FI" sz="2000" dirty="0"/>
              <a:t> í vinnunna.</a:t>
            </a:r>
          </a:p>
          <a:p>
            <a:pPr lvl="0" algn="l"/>
            <a:r>
              <a:rPr lang="sv-FI" sz="2000" dirty="0" err="1">
                <a:solidFill>
                  <a:prstClr val="black"/>
                </a:solidFill>
              </a:rPr>
              <a:t>Bíllinn</a:t>
            </a:r>
            <a:r>
              <a:rPr lang="sv-FI" sz="2000" dirty="0">
                <a:solidFill>
                  <a:prstClr val="black"/>
                </a:solidFill>
              </a:rPr>
              <a:t> er </a:t>
            </a:r>
            <a:r>
              <a:rPr lang="sv-FI" sz="2000" dirty="0" err="1">
                <a:solidFill>
                  <a:prstClr val="black"/>
                </a:solidFill>
              </a:rPr>
              <a:t>fyrir</a:t>
            </a:r>
            <a:r>
              <a:rPr lang="sv-FI" sz="2000" dirty="0">
                <a:solidFill>
                  <a:prstClr val="black"/>
                </a:solidFill>
              </a:rPr>
              <a:t> </a:t>
            </a:r>
            <a:r>
              <a:rPr lang="sv-FI" sz="2000" dirty="0" err="1">
                <a:solidFill>
                  <a:prstClr val="black"/>
                </a:solidFill>
              </a:rPr>
              <a:t>framan</a:t>
            </a:r>
            <a:r>
              <a:rPr lang="sv-FI" sz="2000" dirty="0">
                <a:solidFill>
                  <a:prstClr val="black"/>
                </a:solidFill>
              </a:rPr>
              <a:t> </a:t>
            </a:r>
            <a:r>
              <a:rPr lang="sv-FI" sz="2000" dirty="0" err="1">
                <a:solidFill>
                  <a:prstClr val="black"/>
                </a:solidFill>
              </a:rPr>
              <a:t>bankann</a:t>
            </a:r>
            <a:r>
              <a:rPr lang="sv-FI" sz="2000" dirty="0">
                <a:solidFill>
                  <a:prstClr val="black"/>
                </a:solidFill>
              </a:rPr>
              <a:t>.</a:t>
            </a:r>
          </a:p>
          <a:p>
            <a:pPr lvl="0" algn="l"/>
            <a:r>
              <a:rPr lang="sv-FI" sz="2000" dirty="0" err="1">
                <a:solidFill>
                  <a:prstClr val="black"/>
                </a:solidFill>
              </a:rPr>
              <a:t>Ég</a:t>
            </a:r>
            <a:r>
              <a:rPr lang="sv-FI" sz="2000" dirty="0">
                <a:solidFill>
                  <a:prstClr val="black"/>
                </a:solidFill>
              </a:rPr>
              <a:t> var </a:t>
            </a:r>
            <a:r>
              <a:rPr lang="sv-FI" sz="2000" dirty="0" err="1">
                <a:solidFill>
                  <a:prstClr val="black"/>
                </a:solidFill>
              </a:rPr>
              <a:t>a</a:t>
            </a:r>
            <a:r>
              <a:rPr lang="sv-FI" sz="2000" dirty="0" err="1"/>
              <a:t>ð</a:t>
            </a:r>
            <a:r>
              <a:rPr lang="sv-FI" sz="2000" dirty="0"/>
              <a:t> </a:t>
            </a:r>
            <a:r>
              <a:rPr lang="sv-FI" sz="2000" dirty="0" err="1"/>
              <a:t>þrífa</a:t>
            </a:r>
            <a:r>
              <a:rPr lang="sv-FI" sz="2000" dirty="0"/>
              <a:t> á </a:t>
            </a:r>
            <a:r>
              <a:rPr lang="sv-FI" sz="2000" dirty="0" err="1"/>
              <a:t>laugardaginn</a:t>
            </a:r>
            <a:r>
              <a:rPr lang="sv-FI" sz="2000" dirty="0"/>
              <a:t>.</a:t>
            </a:r>
          </a:p>
          <a:p>
            <a:pPr lvl="0" algn="l"/>
            <a:r>
              <a:rPr lang="pt-BR" sz="2000" dirty="0"/>
              <a:t>Þér er stundum kalt á Íslandi.</a:t>
            </a:r>
          </a:p>
          <a:p>
            <a:pPr lvl="0" algn="l"/>
            <a:r>
              <a:rPr lang="pt-BR" sz="2000" dirty="0">
                <a:solidFill>
                  <a:prstClr val="black"/>
                </a:solidFill>
              </a:rPr>
              <a:t>Mig langar a</a:t>
            </a:r>
            <a:r>
              <a:rPr lang="sv-FI" sz="2000" dirty="0"/>
              <a:t>ð fara </a:t>
            </a:r>
            <a:r>
              <a:rPr lang="sv-FI" sz="2000" dirty="0" err="1"/>
              <a:t>heim</a:t>
            </a:r>
            <a:r>
              <a:rPr lang="sv-FI" sz="2000" dirty="0"/>
              <a:t>.</a:t>
            </a:r>
            <a:endParaRPr lang="sv-FI" sz="2000" dirty="0">
              <a:solidFill>
                <a:prstClr val="black"/>
              </a:solidFill>
            </a:endParaRPr>
          </a:p>
          <a:p>
            <a:pPr lvl="0" algn="l"/>
            <a:r>
              <a:rPr kumimoji="0" lang="sv-FI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Takk</a:t>
            </a:r>
            <a:r>
              <a:rPr kumimoji="0" lang="sv-FI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fyr</a:t>
            </a:r>
            <a:r>
              <a:rPr lang="sv-FI" sz="2000" dirty="0" err="1">
                <a:solidFill>
                  <a:prstClr val="black"/>
                </a:solidFill>
                <a:latin typeface="Calibri" panose="020F0502020204030204"/>
              </a:rPr>
              <a:t>ir</a:t>
            </a:r>
            <a:r>
              <a:rPr lang="sv-FI" sz="2000" dirty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sv-FI" sz="2000" dirty="0" err="1">
                <a:solidFill>
                  <a:prstClr val="black"/>
                </a:solidFill>
                <a:latin typeface="Calibri" panose="020F0502020204030204"/>
              </a:rPr>
              <a:t>tímann</a:t>
            </a:r>
            <a:r>
              <a:rPr lang="sv-FI" sz="2000" dirty="0">
                <a:solidFill>
                  <a:prstClr val="black"/>
                </a:solidFill>
                <a:latin typeface="Calibri" panose="020F0502020204030204"/>
              </a:rPr>
              <a:t>!</a:t>
            </a: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800100" marR="0" lvl="1" indent="-3429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sv-FI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34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528</Words>
  <Application>Microsoft Office PowerPoint</Application>
  <PresentationFormat>Bredbild</PresentationFormat>
  <Paragraphs>109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Kort om isländska</vt:lpstr>
      <vt:lpstr>Isländska alfabetet</vt:lpstr>
      <vt:lpstr>Typiska drag för isländska</vt:lpstr>
      <vt:lpstr>Isländska har få lånord</vt:lpstr>
      <vt:lpstr>Exempel på dialoger</vt:lpstr>
      <vt:lpstr>Fler exempel på meningar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Kort om isländska</dc:title>
  <dc:creator>Magnus Storsjö</dc:creator>
  <cp:lastModifiedBy>Magnus Storsjö</cp:lastModifiedBy>
  <cp:revision>24</cp:revision>
  <dcterms:created xsi:type="dcterms:W3CDTF">2020-02-08T12:40:27Z</dcterms:created>
  <dcterms:modified xsi:type="dcterms:W3CDTF">2020-02-10T19:08:20Z</dcterms:modified>
</cp:coreProperties>
</file>